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309" r:id="rId4"/>
    <p:sldId id="310" r:id="rId5"/>
    <p:sldId id="299" r:id="rId6"/>
    <p:sldId id="300" r:id="rId7"/>
    <p:sldId id="286" r:id="rId8"/>
    <p:sldId id="295" r:id="rId9"/>
    <p:sldId id="294" r:id="rId10"/>
    <p:sldId id="301" r:id="rId11"/>
    <p:sldId id="302" r:id="rId12"/>
    <p:sldId id="303" r:id="rId13"/>
    <p:sldId id="304" r:id="rId14"/>
    <p:sldId id="308" r:id="rId15"/>
    <p:sldId id="307" r:id="rId16"/>
    <p:sldId id="265" r:id="rId17"/>
    <p:sldId id="267" r:id="rId18"/>
    <p:sldId id="28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99"/>
    <a:srgbClr val="00CCFF"/>
    <a:srgbClr val="33CCCC"/>
    <a:srgbClr val="66CCFF"/>
    <a:srgbClr val="99CCFF"/>
    <a:srgbClr val="0099CC"/>
    <a:srgbClr val="00FFCC"/>
    <a:srgbClr val="66FF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48" autoAdjust="0"/>
    <p:restoredTop sz="94660" autoAdjust="0"/>
  </p:normalViewPr>
  <p:slideViewPr>
    <p:cSldViewPr snapToGrid="0">
      <p:cViewPr varScale="1">
        <p:scale>
          <a:sx n="107" d="100"/>
          <a:sy n="107" d="100"/>
        </p:scale>
        <p:origin x="192" y="16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9/10/21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EB51DFD-A4B9-0F4B-BAAF-347969BFEAB3}"/>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9/10/21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9/10/21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9/10/21</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9/10/21</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image" Target="../media/image23.emf"/><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zCRKvDyyHmI" TargetMode="External"/><Relationship Id="rId2" Type="http://schemas.openxmlformats.org/officeDocument/2006/relationships/slide" Target="slide5.xml"/><Relationship Id="rId1" Type="http://schemas.openxmlformats.org/officeDocument/2006/relationships/slideLayout" Target="../slideLayouts/slideLayout7.xml"/><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image" Target="../media/image11.jpg"/><Relationship Id="rId1" Type="http://schemas.openxmlformats.org/officeDocument/2006/relationships/slideLayout" Target="../slideLayouts/slideLayout7.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74343" y="36998"/>
            <a:ext cx="4234942" cy="1107996"/>
          </a:xfrm>
          <a:prstGeom prst="rect">
            <a:avLst/>
          </a:prstGeom>
        </p:spPr>
        <p:txBody>
          <a:bodyPr wrap="none">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Swap party!</a:t>
            </a:r>
          </a:p>
        </p:txBody>
      </p:sp>
      <p:graphicFrame>
        <p:nvGraphicFramePr>
          <p:cNvPr id="4" name="Table 3"/>
          <p:cNvGraphicFramePr>
            <a:graphicFrameLocks noGrp="1"/>
          </p:cNvGraphicFramePr>
          <p:nvPr>
            <p:extLst>
              <p:ext uri="{D42A27DB-BD31-4B8C-83A1-F6EECF244321}">
                <p14:modId xmlns:p14="http://schemas.microsoft.com/office/powerpoint/2010/main" val="2710654905"/>
              </p:ext>
            </p:extLst>
          </p:nvPr>
        </p:nvGraphicFramePr>
        <p:xfrm>
          <a:off x="375095" y="864622"/>
          <a:ext cx="6285979" cy="1798320"/>
        </p:xfrm>
        <a:graphic>
          <a:graphicData uri="http://schemas.openxmlformats.org/drawingml/2006/table">
            <a:tbl>
              <a:tblPr/>
              <a:tblGrid>
                <a:gridCol w="6285979">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j-lt"/>
                        </a:rPr>
                        <a:t>Host your own ‘Swap Party’! Get a group of friends or your school community together to swap clothes, books, toys and more.</a:t>
                      </a:r>
                      <a:endParaRPr lang="en-GB" sz="2000"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761193422"/>
              </p:ext>
            </p:extLst>
          </p:nvPr>
        </p:nvGraphicFramePr>
        <p:xfrm>
          <a:off x="375095" y="3953125"/>
          <a:ext cx="11539469" cy="1920240"/>
        </p:xfrm>
        <a:graphic>
          <a:graphicData uri="http://schemas.openxmlformats.org/drawingml/2006/table">
            <a:tbl>
              <a:tblPr/>
              <a:tblGrid>
                <a:gridCol w="11539469">
                  <a:extLst>
                    <a:ext uri="{9D8B030D-6E8A-4147-A177-3AD203B41FA5}">
                      <a16:colId xmlns:a16="http://schemas.microsoft.com/office/drawing/2014/main" val="20000"/>
                    </a:ext>
                  </a:extLst>
                </a:gridCol>
              </a:tblGrid>
              <a:tr h="1918395">
                <a:tc>
                  <a:txBody>
                    <a:bodyPr/>
                    <a:lstStyle/>
                    <a:p>
                      <a:pPr marL="0" algn="l" defTabSz="914400" rtl="0" eaLnBrk="1" latinLnBrk="0" hangingPunct="1"/>
                      <a:r>
                        <a:rPr lang="en-GB" sz="2800" b="0" dirty="0">
                          <a:solidFill>
                            <a:srgbClr val="000000"/>
                          </a:solidFill>
                          <a:effectLst/>
                          <a:latin typeface="+mj-lt"/>
                        </a:rPr>
                        <a:t>You may be bored of the clothes or toys you have and want to buy new ones. Instead of throwing the ones you own away, you can arrange a swap party! You and a group of friends can swap the clothes or toys you own so it is like having a brand new piece of clothing. </a:t>
                      </a:r>
                      <a:r>
                        <a:rPr lang="en-GB" sz="36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Save money and the environment!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8" name="Rectangle 7"/>
          <p:cNvSpPr/>
          <p:nvPr/>
        </p:nvSpPr>
        <p:spPr>
          <a:xfrm>
            <a:off x="126974" y="6386779"/>
            <a:ext cx="5012719" cy="461665"/>
          </a:xfrm>
          <a:prstGeom prst="rect">
            <a:avLst/>
          </a:prstGeom>
        </p:spPr>
        <p:txBody>
          <a:bodyPr wrap="none">
            <a:spAutoFit/>
          </a:bodyPr>
          <a:lstStyle/>
          <a:p>
            <a:r>
              <a:rPr lang="en-GB"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Which of the 4Rs does this represent?</a:t>
            </a:r>
          </a:p>
        </p:txBody>
      </p:sp>
      <p:pic>
        <p:nvPicPr>
          <p:cNvPr id="7" name="Picture 6">
            <a:extLst>
              <a:ext uri="{FF2B5EF4-FFF2-40B4-BE49-F238E27FC236}">
                <a16:creationId xmlns:a16="http://schemas.microsoft.com/office/drawing/2014/main" id="{51FDBFA3-4E67-424D-B475-97450339EDB3}"/>
              </a:ext>
            </a:extLst>
          </p:cNvPr>
          <p:cNvPicPr>
            <a:picLocks noChangeAspect="1"/>
          </p:cNvPicPr>
          <p:nvPr/>
        </p:nvPicPr>
        <p:blipFill rotWithShape="1">
          <a:blip r:embed="rId2"/>
          <a:srcRect l="8481" t="8648" r="12082" b="9053"/>
          <a:stretch/>
        </p:blipFill>
        <p:spPr>
          <a:xfrm rot="21059298">
            <a:off x="6544803" y="1376556"/>
            <a:ext cx="1570372" cy="2301780"/>
          </a:xfrm>
          <a:prstGeom prst="rect">
            <a:avLst/>
          </a:prstGeom>
        </p:spPr>
      </p:pic>
      <p:pic>
        <p:nvPicPr>
          <p:cNvPr id="10" name="Picture 9">
            <a:extLst>
              <a:ext uri="{FF2B5EF4-FFF2-40B4-BE49-F238E27FC236}">
                <a16:creationId xmlns:a16="http://schemas.microsoft.com/office/drawing/2014/main" id="{0083D9D3-ACDC-0442-971C-AB8DCB4A2C34}"/>
              </a:ext>
            </a:extLst>
          </p:cNvPr>
          <p:cNvPicPr>
            <a:picLocks noChangeAspect="1"/>
          </p:cNvPicPr>
          <p:nvPr/>
        </p:nvPicPr>
        <p:blipFill rotWithShape="1">
          <a:blip r:embed="rId3"/>
          <a:srcRect l="14260" t="20348" r="15332" b="38070"/>
          <a:stretch/>
        </p:blipFill>
        <p:spPr>
          <a:xfrm>
            <a:off x="8285754" y="1193455"/>
            <a:ext cx="1372522" cy="1145790"/>
          </a:xfrm>
          <a:prstGeom prst="rect">
            <a:avLst/>
          </a:prstGeom>
        </p:spPr>
      </p:pic>
      <p:pic>
        <p:nvPicPr>
          <p:cNvPr id="11" name="Picture 10">
            <a:extLst>
              <a:ext uri="{FF2B5EF4-FFF2-40B4-BE49-F238E27FC236}">
                <a16:creationId xmlns:a16="http://schemas.microsoft.com/office/drawing/2014/main" id="{B7FF3B06-62C0-8F4F-B3B0-F27DCC9A7B89}"/>
              </a:ext>
            </a:extLst>
          </p:cNvPr>
          <p:cNvPicPr>
            <a:picLocks noChangeAspect="1"/>
          </p:cNvPicPr>
          <p:nvPr/>
        </p:nvPicPr>
        <p:blipFill rotWithShape="1">
          <a:blip r:embed="rId4"/>
          <a:srcRect l="2475" t="12100" r="1990" b="23007"/>
          <a:stretch/>
        </p:blipFill>
        <p:spPr>
          <a:xfrm>
            <a:off x="9658276" y="1401127"/>
            <a:ext cx="1953202" cy="1876235"/>
          </a:xfrm>
          <a:prstGeom prst="rect">
            <a:avLst/>
          </a:prstGeom>
        </p:spPr>
      </p:pic>
    </p:spTree>
    <p:extLst>
      <p:ext uri="{BB962C8B-B14F-4D97-AF65-F5344CB8AC3E}">
        <p14:creationId xmlns:p14="http://schemas.microsoft.com/office/powerpoint/2010/main" val="35535523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90712" y="0"/>
            <a:ext cx="4411208" cy="1015663"/>
          </a:xfrm>
          <a:prstGeom prst="rect">
            <a:avLst/>
          </a:prstGeom>
        </p:spPr>
        <p:txBody>
          <a:bodyPr wrap="none">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Charity Shops</a:t>
            </a:r>
          </a:p>
        </p:txBody>
      </p:sp>
      <p:graphicFrame>
        <p:nvGraphicFramePr>
          <p:cNvPr id="2" name="Table 1"/>
          <p:cNvGraphicFramePr>
            <a:graphicFrameLocks noGrp="1"/>
          </p:cNvGraphicFramePr>
          <p:nvPr>
            <p:extLst>
              <p:ext uri="{D42A27DB-BD31-4B8C-83A1-F6EECF244321}">
                <p14:modId xmlns:p14="http://schemas.microsoft.com/office/powerpoint/2010/main" val="945181431"/>
              </p:ext>
            </p:extLst>
          </p:nvPr>
        </p:nvGraphicFramePr>
        <p:xfrm>
          <a:off x="1413882" y="1465839"/>
          <a:ext cx="9899577" cy="1188720"/>
        </p:xfrm>
        <a:graphic>
          <a:graphicData uri="http://schemas.openxmlformats.org/drawingml/2006/table">
            <a:tbl>
              <a:tblPr/>
              <a:tblGrid>
                <a:gridCol w="9899577">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j-lt"/>
                        </a:rPr>
                        <a:t>Give your old belongings to op shops or charity shops. This way perfectly good clothing, books or many other products can be used again by somebody else instead of going to landfill to rot. Furthermore the sales will go to a charity.</a:t>
                      </a:r>
                      <a:endParaRPr lang="en-GB" sz="1400"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97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2798" y="3357761"/>
            <a:ext cx="3947035" cy="2627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3372697" y="6322397"/>
            <a:ext cx="5047235" cy="461665"/>
          </a:xfrm>
          <a:prstGeom prst="rect">
            <a:avLst/>
          </a:prstGeom>
        </p:spPr>
        <p:txBody>
          <a:bodyPr wrap="square">
            <a:spAutoFit/>
          </a:bodyPr>
          <a:lstStyle/>
          <a:p>
            <a:pPr algn="ctr"/>
            <a:r>
              <a:rPr lang="en-GB"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Which of the 4Rs does this represent?</a:t>
            </a:r>
          </a:p>
        </p:txBody>
      </p:sp>
    </p:spTree>
    <p:extLst>
      <p:ext uri="{BB962C8B-B14F-4D97-AF65-F5344CB8AC3E}">
        <p14:creationId xmlns:p14="http://schemas.microsoft.com/office/powerpoint/2010/main" val="15745372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076" y="444551"/>
            <a:ext cx="4256891" cy="1640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Table 1"/>
          <p:cNvGraphicFramePr>
            <a:graphicFrameLocks noGrp="1"/>
          </p:cNvGraphicFramePr>
          <p:nvPr>
            <p:extLst>
              <p:ext uri="{D42A27DB-BD31-4B8C-83A1-F6EECF244321}">
                <p14:modId xmlns:p14="http://schemas.microsoft.com/office/powerpoint/2010/main" val="1765251760"/>
              </p:ext>
            </p:extLst>
          </p:nvPr>
        </p:nvGraphicFramePr>
        <p:xfrm>
          <a:off x="451504" y="3121268"/>
          <a:ext cx="4855602" cy="1798320"/>
        </p:xfrm>
        <a:graphic>
          <a:graphicData uri="http://schemas.openxmlformats.org/drawingml/2006/table">
            <a:tbl>
              <a:tblPr/>
              <a:tblGrid>
                <a:gridCol w="4855602">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j-lt"/>
                        </a:rPr>
                        <a:t>Use the waste materials you have to make new products. This can be great fun as well as saving the environment. </a:t>
                      </a:r>
                      <a:endParaRPr lang="en-GB" sz="2800"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8" name="Rectangle 7"/>
          <p:cNvSpPr/>
          <p:nvPr/>
        </p:nvSpPr>
        <p:spPr>
          <a:xfrm>
            <a:off x="-1" y="6386779"/>
            <a:ext cx="4799523" cy="430887"/>
          </a:xfrm>
          <a:prstGeom prst="rect">
            <a:avLst/>
          </a:prstGeom>
        </p:spPr>
        <p:txBody>
          <a:bodyPr wrap="square">
            <a:spAutoFit/>
          </a:bodyPr>
          <a:lstStyle/>
          <a:p>
            <a:r>
              <a:rPr lang="en-GB" sz="2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Which of the 4Rs does this represent?</a:t>
            </a:r>
          </a:p>
        </p:txBody>
      </p:sp>
      <p:pic>
        <p:nvPicPr>
          <p:cNvPr id="9" name="Picture 8">
            <a:extLst>
              <a:ext uri="{FF2B5EF4-FFF2-40B4-BE49-F238E27FC236}">
                <a16:creationId xmlns:a16="http://schemas.microsoft.com/office/drawing/2014/main" id="{CA8C3E7F-24FF-5049-8E97-E93CB079FE4A}"/>
              </a:ext>
            </a:extLst>
          </p:cNvPr>
          <p:cNvPicPr>
            <a:picLocks noChangeAspect="1"/>
          </p:cNvPicPr>
          <p:nvPr/>
        </p:nvPicPr>
        <p:blipFill rotWithShape="1">
          <a:blip r:embed="rId3"/>
          <a:srcRect l="37032" t="74686" r="7437"/>
          <a:stretch/>
        </p:blipFill>
        <p:spPr>
          <a:xfrm>
            <a:off x="8557137" y="4563895"/>
            <a:ext cx="2994213" cy="1736004"/>
          </a:xfrm>
          <a:prstGeom prst="rect">
            <a:avLst/>
          </a:prstGeom>
        </p:spPr>
      </p:pic>
      <p:pic>
        <p:nvPicPr>
          <p:cNvPr id="3" name="Picture 2">
            <a:extLst>
              <a:ext uri="{FF2B5EF4-FFF2-40B4-BE49-F238E27FC236}">
                <a16:creationId xmlns:a16="http://schemas.microsoft.com/office/drawing/2014/main" id="{9BE95F6B-E707-0A46-90BE-658026D4C2C0}"/>
              </a:ext>
            </a:extLst>
          </p:cNvPr>
          <p:cNvPicPr>
            <a:picLocks noChangeAspect="1"/>
          </p:cNvPicPr>
          <p:nvPr/>
        </p:nvPicPr>
        <p:blipFill>
          <a:blip r:embed="rId4"/>
          <a:stretch>
            <a:fillRect/>
          </a:stretch>
        </p:blipFill>
        <p:spPr>
          <a:xfrm>
            <a:off x="6932121" y="466962"/>
            <a:ext cx="1028700" cy="1689100"/>
          </a:xfrm>
          <a:prstGeom prst="rect">
            <a:avLst/>
          </a:prstGeom>
        </p:spPr>
      </p:pic>
      <p:pic>
        <p:nvPicPr>
          <p:cNvPr id="4" name="Picture 3">
            <a:extLst>
              <a:ext uri="{FF2B5EF4-FFF2-40B4-BE49-F238E27FC236}">
                <a16:creationId xmlns:a16="http://schemas.microsoft.com/office/drawing/2014/main" id="{6449CEED-C1EA-C147-A42D-611C117E9921}"/>
              </a:ext>
            </a:extLst>
          </p:cNvPr>
          <p:cNvPicPr>
            <a:picLocks noChangeAspect="1"/>
          </p:cNvPicPr>
          <p:nvPr/>
        </p:nvPicPr>
        <p:blipFill>
          <a:blip r:embed="rId5"/>
          <a:stretch>
            <a:fillRect/>
          </a:stretch>
        </p:blipFill>
        <p:spPr>
          <a:xfrm>
            <a:off x="5954221" y="2664250"/>
            <a:ext cx="977900" cy="2667000"/>
          </a:xfrm>
          <a:prstGeom prst="rect">
            <a:avLst/>
          </a:prstGeom>
        </p:spPr>
      </p:pic>
      <p:pic>
        <p:nvPicPr>
          <p:cNvPr id="5" name="Picture 4">
            <a:extLst>
              <a:ext uri="{FF2B5EF4-FFF2-40B4-BE49-F238E27FC236}">
                <a16:creationId xmlns:a16="http://schemas.microsoft.com/office/drawing/2014/main" id="{B1A375D7-A3AF-7B42-AEFA-9F50451434EB}"/>
              </a:ext>
            </a:extLst>
          </p:cNvPr>
          <p:cNvPicPr>
            <a:picLocks noChangeAspect="1"/>
          </p:cNvPicPr>
          <p:nvPr/>
        </p:nvPicPr>
        <p:blipFill rotWithShape="1">
          <a:blip r:embed="rId6"/>
          <a:srcRect t="42382" r="34729"/>
          <a:stretch/>
        </p:blipFill>
        <p:spPr>
          <a:xfrm>
            <a:off x="8851526" y="180362"/>
            <a:ext cx="3179109" cy="3951400"/>
          </a:xfrm>
          <a:prstGeom prst="rect">
            <a:avLst/>
          </a:prstGeom>
        </p:spPr>
      </p:pic>
    </p:spTree>
    <p:extLst>
      <p:ext uri="{BB962C8B-B14F-4D97-AF65-F5344CB8AC3E}">
        <p14:creationId xmlns:p14="http://schemas.microsoft.com/office/powerpoint/2010/main" val="14990237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39113" y="62630"/>
            <a:ext cx="9978355" cy="769441"/>
          </a:xfrm>
          <a:prstGeom prst="rect">
            <a:avLst/>
          </a:prstGeom>
        </p:spPr>
        <p:txBody>
          <a:bodyPr wrap="square">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Begin a worm farm or create a compost bin</a:t>
            </a:r>
          </a:p>
        </p:txBody>
      </p:sp>
      <p:sp>
        <p:nvSpPr>
          <p:cNvPr id="5" name="Rectangle 4"/>
          <p:cNvSpPr/>
          <p:nvPr/>
        </p:nvSpPr>
        <p:spPr>
          <a:xfrm>
            <a:off x="242883" y="6386779"/>
            <a:ext cx="5012719" cy="461665"/>
          </a:xfrm>
          <a:prstGeom prst="rect">
            <a:avLst/>
          </a:prstGeom>
        </p:spPr>
        <p:txBody>
          <a:bodyPr wrap="none">
            <a:spAutoFit/>
          </a:bodyPr>
          <a:lstStyle/>
          <a:p>
            <a:r>
              <a:rPr lang="en-GB"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Which of the 4Rs does this represent?</a:t>
            </a:r>
          </a:p>
        </p:txBody>
      </p:sp>
      <p:sp>
        <p:nvSpPr>
          <p:cNvPr id="3" name="TextBox 2"/>
          <p:cNvSpPr txBox="1"/>
          <p:nvPr/>
        </p:nvSpPr>
        <p:spPr>
          <a:xfrm>
            <a:off x="887388" y="2603085"/>
            <a:ext cx="4257317" cy="1815882"/>
          </a:xfrm>
          <a:prstGeom prst="rect">
            <a:avLst/>
          </a:prstGeom>
          <a:noFill/>
        </p:spPr>
        <p:txBody>
          <a:bodyPr wrap="square" rtlCol="0">
            <a:spAutoFit/>
          </a:bodyPr>
          <a:lstStyle/>
          <a:p>
            <a:r>
              <a:rPr lang="en-GB" sz="2800" dirty="0">
                <a:latin typeface="+mj-lt"/>
              </a:rPr>
              <a:t>The new soil you will make can be used to grow new healthy plants or delicious fruits and vegetables.</a:t>
            </a:r>
          </a:p>
        </p:txBody>
      </p:sp>
      <p:pic>
        <p:nvPicPr>
          <p:cNvPr id="4" name="Picture 3">
            <a:extLst>
              <a:ext uri="{FF2B5EF4-FFF2-40B4-BE49-F238E27FC236}">
                <a16:creationId xmlns:a16="http://schemas.microsoft.com/office/drawing/2014/main" id="{77DEDD86-2E2E-6743-B061-7F790E4C1855}"/>
              </a:ext>
            </a:extLst>
          </p:cNvPr>
          <p:cNvPicPr>
            <a:picLocks noChangeAspect="1"/>
          </p:cNvPicPr>
          <p:nvPr/>
        </p:nvPicPr>
        <p:blipFill>
          <a:blip r:embed="rId2"/>
          <a:stretch>
            <a:fillRect/>
          </a:stretch>
        </p:blipFill>
        <p:spPr>
          <a:xfrm>
            <a:off x="6385759" y="1207559"/>
            <a:ext cx="4502481" cy="4803732"/>
          </a:xfrm>
          <a:prstGeom prst="rect">
            <a:avLst/>
          </a:prstGeom>
        </p:spPr>
      </p:pic>
    </p:spTree>
    <p:extLst>
      <p:ext uri="{BB962C8B-B14F-4D97-AF65-F5344CB8AC3E}">
        <p14:creationId xmlns:p14="http://schemas.microsoft.com/office/powerpoint/2010/main" val="36168874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93864815"/>
              </p:ext>
            </p:extLst>
          </p:nvPr>
        </p:nvGraphicFramePr>
        <p:xfrm>
          <a:off x="565376" y="2507392"/>
          <a:ext cx="5567913" cy="2649056"/>
        </p:xfrm>
        <a:graphic>
          <a:graphicData uri="http://schemas.openxmlformats.org/drawingml/2006/table">
            <a:tbl>
              <a:tblPr/>
              <a:tblGrid>
                <a:gridCol w="5567913">
                  <a:extLst>
                    <a:ext uri="{9D8B030D-6E8A-4147-A177-3AD203B41FA5}">
                      <a16:colId xmlns:a16="http://schemas.microsoft.com/office/drawing/2014/main" val="20000"/>
                    </a:ext>
                  </a:extLst>
                </a:gridCol>
              </a:tblGrid>
              <a:tr h="2593208">
                <a:tc>
                  <a:txBody>
                    <a:bodyPr/>
                    <a:lstStyle/>
                    <a:p>
                      <a:r>
                        <a:rPr lang="en-GB" sz="2400" b="0" dirty="0">
                          <a:solidFill>
                            <a:srgbClr val="000000"/>
                          </a:solidFill>
                          <a:effectLst/>
                          <a:latin typeface="+mj-lt"/>
                        </a:rPr>
                        <a:t>Research and use the planning sheet to think of ways you are going to help reduce waste. You may decide to do this in partners, groups or individually. Maybe it is something the school or your class can do? Use your great knowledge to help change the world for good :) </a:t>
                      </a:r>
                      <a:endParaRPr lang="en-GB" sz="1100" b="0" dirty="0">
                        <a:effectLst/>
                        <a:latin typeface="+mj-lt"/>
                      </a:endParaRPr>
                    </a:p>
                  </a:txBody>
                  <a:tcPr marL="88737" marR="88737" marT="44368" marB="44368"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Rectangle 2"/>
          <p:cNvSpPr/>
          <p:nvPr/>
        </p:nvSpPr>
        <p:spPr>
          <a:xfrm>
            <a:off x="1056248" y="1740323"/>
            <a:ext cx="3884333" cy="707886"/>
          </a:xfrm>
          <a:prstGeom prst="rect">
            <a:avLst/>
          </a:prstGeom>
        </p:spPr>
        <p:txBody>
          <a:bodyPr wrap="none">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will you do?</a:t>
            </a:r>
          </a:p>
        </p:txBody>
      </p:sp>
      <p:sp>
        <p:nvSpPr>
          <p:cNvPr id="4" name="Rectangle 3"/>
          <p:cNvSpPr/>
          <p:nvPr/>
        </p:nvSpPr>
        <p:spPr>
          <a:xfrm>
            <a:off x="755614" y="6312135"/>
            <a:ext cx="10774744" cy="523220"/>
          </a:xfrm>
          <a:prstGeom prst="rect">
            <a:avLst/>
          </a:prstGeom>
        </p:spPr>
        <p:txBody>
          <a:bodyPr wrap="non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Share your ideas through school assemblies or create exciting posters! </a:t>
            </a:r>
            <a:endParaRPr lang="en-GB" sz="2800" dirty="0"/>
          </a:p>
        </p:txBody>
      </p:sp>
      <p:pic>
        <p:nvPicPr>
          <p:cNvPr id="5" name="Picture 4">
            <a:extLst>
              <a:ext uri="{FF2B5EF4-FFF2-40B4-BE49-F238E27FC236}">
                <a16:creationId xmlns:a16="http://schemas.microsoft.com/office/drawing/2014/main" id="{003478DD-791E-8941-A128-0D0316C15D73}"/>
              </a:ext>
            </a:extLst>
          </p:cNvPr>
          <p:cNvPicPr>
            <a:picLocks noChangeAspect="1"/>
          </p:cNvPicPr>
          <p:nvPr/>
        </p:nvPicPr>
        <p:blipFill>
          <a:blip r:embed="rId2"/>
          <a:stretch>
            <a:fillRect/>
          </a:stretch>
        </p:blipFill>
        <p:spPr>
          <a:xfrm>
            <a:off x="7325997" y="187538"/>
            <a:ext cx="4204361" cy="6006230"/>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FA9349D0-0262-D146-9638-7A8BDFB50D4E}"/>
              </a:ext>
            </a:extLst>
          </p:cNvPr>
          <p:cNvSpPr/>
          <p:nvPr/>
        </p:nvSpPr>
        <p:spPr>
          <a:xfrm>
            <a:off x="202489" y="112955"/>
            <a:ext cx="1707519" cy="707886"/>
          </a:xfrm>
          <a:prstGeom prst="rect">
            <a:avLst/>
          </a:prstGeom>
        </p:spPr>
        <p:txBody>
          <a:bodyPr wrap="none">
            <a:spAutoFit/>
          </a:bodyPr>
          <a:lstStyle/>
          <a:p>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p>
        </p:txBody>
      </p:sp>
    </p:spTree>
    <p:extLst>
      <p:ext uri="{BB962C8B-B14F-4D97-AF65-F5344CB8AC3E}">
        <p14:creationId xmlns:p14="http://schemas.microsoft.com/office/powerpoint/2010/main" val="27833785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43715452"/>
              </p:ext>
            </p:extLst>
          </p:nvPr>
        </p:nvGraphicFramePr>
        <p:xfrm>
          <a:off x="200277" y="1265167"/>
          <a:ext cx="7814085" cy="4480560"/>
        </p:xfrm>
        <a:graphic>
          <a:graphicData uri="http://schemas.openxmlformats.org/drawingml/2006/table">
            <a:tbl>
              <a:tblPr/>
              <a:tblGrid>
                <a:gridCol w="7814085">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All the little things you do to help reduce waste will have a big impact on you and the environment. There are over 4 billion people in the world. Imagine if everybody was to play their part to help close the loop and reduce waste. It is going to take time to change peoples attitude but make yourself a role model to the world and be proud that you are making a difference and encourage others to do so. Also have fun. As well as the great feeling you will have inside knowing you are helping the environment and our lives, it can actually be pretty fun.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0" kern="1200" dirty="0">
                          <a:solidFill>
                            <a:srgbClr val="000000"/>
                          </a:solidFill>
                          <a:effectLst/>
                          <a:latin typeface="+mj-lt"/>
                          <a:ea typeface="+mn-ea"/>
                          <a:cs typeface="+mn-cs"/>
                        </a:rPr>
                        <a:t>Good luck and thank you for making a difference :)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Rectangle 2"/>
          <p:cNvSpPr/>
          <p:nvPr/>
        </p:nvSpPr>
        <p:spPr>
          <a:xfrm>
            <a:off x="4332789" y="0"/>
            <a:ext cx="2895536" cy="830997"/>
          </a:xfrm>
          <a:prstGeom prst="rect">
            <a:avLst/>
          </a:prstGeom>
        </p:spPr>
        <p:txBody>
          <a:bodyPr wrap="none">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Remember</a:t>
            </a: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t>
            </a:r>
            <a:endPar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p:txBody>
      </p:sp>
      <p:pic>
        <p:nvPicPr>
          <p:cNvPr id="5" name="Picture 4">
            <a:extLst>
              <a:ext uri="{FF2B5EF4-FFF2-40B4-BE49-F238E27FC236}">
                <a16:creationId xmlns:a16="http://schemas.microsoft.com/office/drawing/2014/main" id="{313E7421-3E3A-7F46-BD19-81600C073BC8}"/>
              </a:ext>
            </a:extLst>
          </p:cNvPr>
          <p:cNvPicPr>
            <a:picLocks noChangeAspect="1"/>
          </p:cNvPicPr>
          <p:nvPr/>
        </p:nvPicPr>
        <p:blipFill>
          <a:blip r:embed="rId2"/>
          <a:stretch>
            <a:fillRect/>
          </a:stretch>
        </p:blipFill>
        <p:spPr>
          <a:xfrm>
            <a:off x="8193190" y="1135893"/>
            <a:ext cx="3286549" cy="4923692"/>
          </a:xfrm>
          <a:prstGeom prst="rect">
            <a:avLst/>
          </a:prstGeom>
        </p:spPr>
      </p:pic>
    </p:spTree>
    <p:extLst>
      <p:ext uri="{BB962C8B-B14F-4D97-AF65-F5344CB8AC3E}">
        <p14:creationId xmlns:p14="http://schemas.microsoft.com/office/powerpoint/2010/main" val="5578960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5937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graphicFrame>
        <p:nvGraphicFramePr>
          <p:cNvPr id="6" name="Table 5"/>
          <p:cNvGraphicFramePr>
            <a:graphicFrameLocks noGrp="1"/>
          </p:cNvGraphicFramePr>
          <p:nvPr>
            <p:extLst>
              <p:ext uri="{D42A27DB-BD31-4B8C-83A1-F6EECF244321}">
                <p14:modId xmlns:p14="http://schemas.microsoft.com/office/powerpoint/2010/main" val="1719318418"/>
              </p:ext>
            </p:extLst>
          </p:nvPr>
        </p:nvGraphicFramePr>
        <p:xfrm>
          <a:off x="2414662" y="2417060"/>
          <a:ext cx="7466465" cy="1645752"/>
        </p:xfrm>
        <a:graphic>
          <a:graphicData uri="http://schemas.openxmlformats.org/drawingml/2006/table">
            <a:tbl>
              <a:tblPr>
                <a:tableStyleId>{3C2FFA5D-87B4-456A-9821-1D502468CF0F}</a:tableStyleId>
              </a:tblPr>
              <a:tblGrid>
                <a:gridCol w="7466465">
                  <a:extLst>
                    <a:ext uri="{9D8B030D-6E8A-4147-A177-3AD203B41FA5}">
                      <a16:colId xmlns:a16="http://schemas.microsoft.com/office/drawing/2014/main" val="20000"/>
                    </a:ext>
                  </a:extLst>
                </a:gridCol>
              </a:tblGrid>
              <a:tr h="16457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3200" dirty="0">
                          <a:solidFill>
                            <a:srgbClr val="000000"/>
                          </a:solidFill>
                          <a:effectLst/>
                          <a:latin typeface="+mj-lt"/>
                        </a:rPr>
                        <a:t>Share your wonderful ideas with</a:t>
                      </a:r>
                      <a:r>
                        <a:rPr lang="en-GB" sz="3200" baseline="0" dirty="0">
                          <a:solidFill>
                            <a:srgbClr val="000000"/>
                          </a:solidFill>
                          <a:effectLst/>
                          <a:latin typeface="+mj-lt"/>
                        </a:rPr>
                        <a:t> the class</a:t>
                      </a:r>
                      <a:r>
                        <a:rPr lang="en-GB" sz="3200" dirty="0">
                          <a:solidFill>
                            <a:srgbClr val="000000"/>
                          </a:solidFill>
                          <a:effectLst/>
                          <a:latin typeface="+mj-lt"/>
                        </a:rPr>
                        <a:t>. Students may provide feedback and ideas to help improve one another’s ideas. </a:t>
                      </a:r>
                      <a:endParaRPr lang="en-GB" sz="3200" dirty="0">
                        <a:effectLst/>
                        <a:latin typeface="+mj-lt"/>
                      </a:endParaRPr>
                    </a:p>
                  </a:txBody>
                  <a:tcPr anchor="ct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166F953B-63AF-4C4C-BC2B-EEBCEE5B1FAC}"/>
              </a:ext>
            </a:extLst>
          </p:cNvPr>
          <p:cNvPicPr>
            <a:picLocks noChangeAspect="1"/>
          </p:cNvPicPr>
          <p:nvPr/>
        </p:nvPicPr>
        <p:blipFill>
          <a:blip r:embed="rId3"/>
          <a:stretch>
            <a:fillRect/>
          </a:stretch>
        </p:blipFill>
        <p:spPr>
          <a:xfrm>
            <a:off x="689887" y="614830"/>
            <a:ext cx="1549410" cy="2931618"/>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018970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261524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5" name="TextBox 4"/>
          <p:cNvSpPr txBox="1"/>
          <p:nvPr/>
        </p:nvSpPr>
        <p:spPr>
          <a:xfrm>
            <a:off x="180305" y="1838227"/>
            <a:ext cx="4881092" cy="3416320"/>
          </a:xfrm>
          <a:prstGeom prst="rect">
            <a:avLst/>
          </a:prstGeom>
          <a:noFill/>
        </p:spPr>
        <p:txBody>
          <a:bodyPr wrap="square" rtlCol="0">
            <a:spAutoFit/>
          </a:bodyPr>
          <a:lstStyle/>
          <a:p>
            <a:r>
              <a:rPr lang="en-GB" sz="2400" b="1" dirty="0"/>
              <a:t>Learning Objective: </a:t>
            </a:r>
            <a:r>
              <a:rPr lang="en-GB" sz="2400" b="1" i="1" dirty="0"/>
              <a:t>To understand how you can make a difference to reduce waste</a:t>
            </a:r>
          </a:p>
          <a:p>
            <a:endParaRPr lang="en-GB" sz="2400" b="1" i="1" dirty="0"/>
          </a:p>
          <a:p>
            <a:pPr marL="342900" lvl="0" indent="-342900">
              <a:buFont typeface="Arial" panose="020B0604020202020204" pitchFamily="34" charset="0"/>
              <a:buChar char="•"/>
            </a:pPr>
            <a:r>
              <a:rPr lang="en-GB" sz="2400" dirty="0"/>
              <a:t>I know the 4R’s </a:t>
            </a:r>
          </a:p>
          <a:p>
            <a:pPr marL="342900" lvl="0" indent="-342900">
              <a:buFont typeface="Arial" panose="020B0604020202020204" pitchFamily="34" charset="0"/>
              <a:buChar char="•"/>
            </a:pPr>
            <a:r>
              <a:rPr lang="en-GB" sz="2400" dirty="0"/>
              <a:t>I can share ways to reduce waste and close the loop</a:t>
            </a:r>
          </a:p>
          <a:p>
            <a:pPr marL="342900" indent="-342900">
              <a:buFont typeface="Arial" panose="020B0604020202020204" pitchFamily="34" charset="0"/>
              <a:buChar char="•"/>
            </a:pPr>
            <a:r>
              <a:rPr lang="en-GB" sz="2400" dirty="0"/>
              <a:t>I can begin to explain what is meant by closing the loop</a:t>
            </a:r>
            <a:endParaRPr lang="en-AU"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11" y="370052"/>
            <a:ext cx="5022802" cy="563464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12136908"/>
              </p:ext>
            </p:extLst>
          </p:nvPr>
        </p:nvGraphicFramePr>
        <p:xfrm>
          <a:off x="794119" y="2306676"/>
          <a:ext cx="4451954" cy="3017520"/>
        </p:xfrm>
        <a:graphic>
          <a:graphicData uri="http://schemas.openxmlformats.org/drawingml/2006/table">
            <a:tbl>
              <a:tblPr/>
              <a:tblGrid>
                <a:gridCol w="4451954">
                  <a:extLst>
                    <a:ext uri="{9D8B030D-6E8A-4147-A177-3AD203B41FA5}">
                      <a16:colId xmlns:a16="http://schemas.microsoft.com/office/drawing/2014/main" val="20000"/>
                    </a:ext>
                  </a:extLst>
                </a:gridCol>
              </a:tblGrid>
              <a:tr h="0">
                <a:tc>
                  <a:txBody>
                    <a:bodyPr/>
                    <a:lstStyle/>
                    <a:p>
                      <a:r>
                        <a:rPr lang="en-GB" sz="2400" kern="1200" dirty="0">
                          <a:solidFill>
                            <a:schemeClr val="tx1"/>
                          </a:solidFill>
                          <a:latin typeface="+mj-lt"/>
                          <a:ea typeface="+mn-ea"/>
                          <a:cs typeface="+mn-cs"/>
                        </a:rPr>
                        <a:t>As a class list all the ways you reduce waste. Or alternatively use the template provided. </a:t>
                      </a:r>
                    </a:p>
                    <a:p>
                      <a:endParaRPr lang="en-GB" sz="2400" kern="1200" dirty="0">
                        <a:solidFill>
                          <a:schemeClr val="tx1"/>
                        </a:solidFill>
                        <a:latin typeface="+mj-lt"/>
                        <a:ea typeface="+mn-ea"/>
                        <a:cs typeface="+mn-cs"/>
                      </a:endParaRPr>
                    </a:p>
                    <a:p>
                      <a:endParaRPr lang="en-GB" sz="2400" kern="1200" dirty="0">
                        <a:solidFill>
                          <a:schemeClr val="tx1"/>
                        </a:solidFill>
                        <a:latin typeface="+mj-lt"/>
                        <a:ea typeface="+mn-ea"/>
                        <a:cs typeface="+mn-cs"/>
                      </a:endParaRPr>
                    </a:p>
                    <a:p>
                      <a:r>
                        <a:rPr lang="en-GB" sz="2400" b="1" kern="1200" dirty="0">
                          <a:solidFill>
                            <a:schemeClr val="tx1"/>
                          </a:solidFill>
                          <a:latin typeface="+mj-lt"/>
                          <a:ea typeface="+mn-ea"/>
                          <a:cs typeface="+mn-cs"/>
                        </a:rPr>
                        <a:t>Eco tip: </a:t>
                      </a:r>
                    </a:p>
                    <a:p>
                      <a:r>
                        <a:rPr lang="en-GB" sz="2400" kern="1200" dirty="0">
                          <a:solidFill>
                            <a:schemeClr val="tx1"/>
                          </a:solidFill>
                          <a:latin typeface="+mj-lt"/>
                          <a:ea typeface="+mn-ea"/>
                          <a:cs typeface="+mn-cs"/>
                        </a:rPr>
                        <a:t>Use scrap paper when printing the worksheet.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ectangle 5"/>
          <p:cNvSpPr/>
          <p:nvPr/>
        </p:nvSpPr>
        <p:spPr>
          <a:xfrm>
            <a:off x="1" y="23923"/>
            <a:ext cx="6040191" cy="1754326"/>
          </a:xfrm>
          <a:prstGeom prst="rect">
            <a:avLst/>
          </a:prstGeom>
        </p:spPr>
        <p:txBody>
          <a:bodyPr wrap="squar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can we do to reduce waste?</a:t>
            </a:r>
          </a:p>
        </p:txBody>
      </p:sp>
      <p:pic>
        <p:nvPicPr>
          <p:cNvPr id="5" name="Picture 4">
            <a:extLst>
              <a:ext uri="{FF2B5EF4-FFF2-40B4-BE49-F238E27FC236}">
                <a16:creationId xmlns:a16="http://schemas.microsoft.com/office/drawing/2014/main" id="{C6F551A4-2D19-0E4A-876F-802FB248DD0B}"/>
              </a:ext>
            </a:extLst>
          </p:cNvPr>
          <p:cNvPicPr>
            <a:picLocks noChangeAspect="1"/>
          </p:cNvPicPr>
          <p:nvPr/>
        </p:nvPicPr>
        <p:blipFill>
          <a:blip r:embed="rId2"/>
          <a:stretch>
            <a:fillRect/>
          </a:stretch>
        </p:blipFill>
        <p:spPr>
          <a:xfrm>
            <a:off x="7147629" y="200519"/>
            <a:ext cx="4244960" cy="60192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660981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413538" y="2363927"/>
          <a:ext cx="3582890" cy="2286000"/>
        </p:xfrm>
        <a:graphic>
          <a:graphicData uri="http://schemas.openxmlformats.org/drawingml/2006/table">
            <a:tbl>
              <a:tblPr/>
              <a:tblGrid>
                <a:gridCol w="3582890">
                  <a:extLst>
                    <a:ext uri="{9D8B030D-6E8A-4147-A177-3AD203B41FA5}">
                      <a16:colId xmlns:a16="http://schemas.microsoft.com/office/drawing/2014/main" val="20000"/>
                    </a:ext>
                  </a:extLst>
                </a:gridCol>
              </a:tblGrid>
              <a:tr h="0">
                <a:tc>
                  <a:txBody>
                    <a:bodyPr/>
                    <a:lstStyle/>
                    <a:p>
                      <a:r>
                        <a:rPr lang="en-GB" sz="2400" kern="1200" dirty="0">
                          <a:solidFill>
                            <a:schemeClr val="tx1"/>
                          </a:solidFill>
                          <a:latin typeface="+mj-lt"/>
                          <a:ea typeface="+mn-ea"/>
                          <a:cs typeface="+mn-cs"/>
                        </a:rPr>
                        <a:t>There are many things we can do to help reduce waste. </a:t>
                      </a:r>
                    </a:p>
                    <a:p>
                      <a:r>
                        <a:rPr lang="en-GB" sz="2400" kern="1200" dirty="0">
                          <a:solidFill>
                            <a:schemeClr val="tx1"/>
                          </a:solidFill>
                          <a:latin typeface="+mj-lt"/>
                          <a:ea typeface="+mn-ea"/>
                          <a:cs typeface="+mn-cs"/>
                        </a:rPr>
                        <a:t>One catchy way to help us remember is to follow the four </a:t>
                      </a:r>
                      <a:r>
                        <a:rPr lang="en-GB" sz="2400" kern="1200" dirty="0" err="1">
                          <a:solidFill>
                            <a:schemeClr val="tx1"/>
                          </a:solidFill>
                          <a:latin typeface="+mj-lt"/>
                          <a:ea typeface="+mn-ea"/>
                          <a:cs typeface="+mn-cs"/>
                        </a:rPr>
                        <a:t>Rs</a:t>
                      </a:r>
                      <a:r>
                        <a:rPr lang="en-GB" sz="2400" kern="1200" dirty="0">
                          <a:solidFill>
                            <a:schemeClr val="tx1"/>
                          </a:solidFill>
                          <a:latin typeface="+mj-lt"/>
                          <a:ea typeface="+mn-ea"/>
                          <a:cs typeface="+mn-cs"/>
                        </a:rPr>
                        <a:t>.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nvPr>
        </p:nvGraphicFramePr>
        <p:xfrm>
          <a:off x="6567322" y="1693367"/>
          <a:ext cx="3270321" cy="3627120"/>
        </p:xfrm>
        <a:graphic>
          <a:graphicData uri="http://schemas.openxmlformats.org/drawingml/2006/table">
            <a:tbl>
              <a:tblPr/>
              <a:tblGrid>
                <a:gridCol w="3270321">
                  <a:extLst>
                    <a:ext uri="{9D8B030D-6E8A-4147-A177-3AD203B41FA5}">
                      <a16:colId xmlns:a16="http://schemas.microsoft.com/office/drawing/2014/main" val="20000"/>
                    </a:ext>
                  </a:extLst>
                </a:gridCol>
              </a:tblGrid>
              <a:tr h="0">
                <a:tc>
                  <a:txBody>
                    <a:bodyPr/>
                    <a:lstStyle/>
                    <a:p>
                      <a:r>
                        <a:rPr lang="en-GB" sz="5800" b="1" dirty="0">
                          <a:solidFill>
                            <a:srgbClr val="FF0000"/>
                          </a:solidFill>
                          <a:effectLst>
                            <a:outerShdw blurRad="50800" dist="38100" dir="10800000" algn="r" rotWithShape="0">
                              <a:prstClr val="black">
                                <a:alpha val="40000"/>
                              </a:prstClr>
                            </a:outerShdw>
                          </a:effectLst>
                          <a:latin typeface="+mj-lt"/>
                        </a:rPr>
                        <a:t>Refuse</a:t>
                      </a:r>
                      <a:endParaRPr lang="en-GB" dirty="0">
                        <a:solidFill>
                          <a:srgbClr val="FF0000"/>
                        </a:solidFill>
                        <a:effectLst>
                          <a:outerShdw blurRad="50800" dist="38100" dir="10800000" algn="r" rotWithShape="0">
                            <a:prstClr val="black">
                              <a:alpha val="40000"/>
                            </a:prstClr>
                          </a:outerShdw>
                        </a:effectLst>
                        <a:latin typeface="+mj-lt"/>
                      </a:endParaRPr>
                    </a:p>
                    <a:p>
                      <a:r>
                        <a:rPr lang="en-GB" sz="5800" b="1" dirty="0">
                          <a:solidFill>
                            <a:srgbClr val="F7B5FF"/>
                          </a:solidFill>
                          <a:effectLst>
                            <a:outerShdw blurRad="50800" dist="38100" dir="10800000" algn="r" rotWithShape="0">
                              <a:prstClr val="black">
                                <a:alpha val="40000"/>
                              </a:prstClr>
                            </a:outerShdw>
                          </a:effectLst>
                          <a:latin typeface="+mj-lt"/>
                        </a:rPr>
                        <a:t>Reduce</a:t>
                      </a:r>
                      <a:endParaRPr lang="en-GB" dirty="0">
                        <a:solidFill>
                          <a:srgbClr val="F7B5FF"/>
                        </a:solidFill>
                        <a:effectLst>
                          <a:outerShdw blurRad="50800" dist="38100" dir="10800000" algn="r" rotWithShape="0">
                            <a:prstClr val="black">
                              <a:alpha val="40000"/>
                            </a:prstClr>
                          </a:outerShdw>
                        </a:effectLst>
                        <a:latin typeface="+mj-lt"/>
                      </a:endParaRPr>
                    </a:p>
                    <a:p>
                      <a:r>
                        <a:rPr lang="en-GB" sz="5800" b="1" dirty="0">
                          <a:solidFill>
                            <a:srgbClr val="00B0F0"/>
                          </a:solidFill>
                          <a:effectLst>
                            <a:outerShdw blurRad="50800" dist="38100" dir="10800000" algn="r" rotWithShape="0">
                              <a:prstClr val="black">
                                <a:alpha val="40000"/>
                              </a:prstClr>
                            </a:outerShdw>
                          </a:effectLst>
                          <a:latin typeface="+mj-lt"/>
                        </a:rPr>
                        <a:t>Reuse</a:t>
                      </a:r>
                      <a:endParaRPr lang="en-GB" dirty="0">
                        <a:solidFill>
                          <a:srgbClr val="00B0F0"/>
                        </a:solidFill>
                        <a:effectLst>
                          <a:outerShdw blurRad="50800" dist="38100" dir="10800000" algn="r" rotWithShape="0">
                            <a:prstClr val="black">
                              <a:alpha val="40000"/>
                            </a:prstClr>
                          </a:outerShdw>
                        </a:effectLst>
                        <a:latin typeface="+mj-lt"/>
                      </a:endParaRPr>
                    </a:p>
                    <a:p>
                      <a:r>
                        <a:rPr lang="en-GB" sz="5800" b="1" dirty="0">
                          <a:solidFill>
                            <a:srgbClr val="7030A0"/>
                          </a:solidFill>
                          <a:effectLst>
                            <a:outerShdw blurRad="50800" dist="38100" dir="10800000" algn="r" rotWithShape="0">
                              <a:prstClr val="black">
                                <a:alpha val="40000"/>
                              </a:prstClr>
                            </a:outerShdw>
                          </a:effectLst>
                          <a:latin typeface="+mj-lt"/>
                        </a:rPr>
                        <a:t>Recycle</a:t>
                      </a:r>
                      <a:endParaRPr lang="en-GB" dirty="0">
                        <a:solidFill>
                          <a:srgbClr val="7030A0"/>
                        </a:solidFill>
                        <a:effectLst>
                          <a:outerShdw blurRad="50800" dist="38100" dir="10800000" algn="r" rotWithShape="0">
                            <a:prstClr val="black">
                              <a:alpha val="40000"/>
                            </a:prstClr>
                          </a:outerShdw>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ounded Rectangle 3"/>
          <p:cNvSpPr/>
          <p:nvPr/>
        </p:nvSpPr>
        <p:spPr>
          <a:xfrm>
            <a:off x="7386429" y="1458170"/>
            <a:ext cx="2361062" cy="3862317"/>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5"/>
          <p:cNvSpPr/>
          <p:nvPr/>
        </p:nvSpPr>
        <p:spPr>
          <a:xfrm>
            <a:off x="502276" y="18282"/>
            <a:ext cx="11515238" cy="923330"/>
          </a:xfrm>
          <a:prstGeom prst="rect">
            <a:avLst/>
          </a:prstGeom>
        </p:spPr>
        <p:txBody>
          <a:bodyPr wrap="square">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can we do to reduce waste?</a:t>
            </a:r>
          </a:p>
        </p:txBody>
      </p:sp>
      <p:sp>
        <p:nvSpPr>
          <p:cNvPr id="7" name="Rectangle 6"/>
          <p:cNvSpPr/>
          <p:nvPr/>
        </p:nvSpPr>
        <p:spPr>
          <a:xfrm>
            <a:off x="2950399" y="6427113"/>
            <a:ext cx="6618991" cy="430887"/>
          </a:xfrm>
          <a:prstGeom prst="rect">
            <a:avLst/>
          </a:prstGeom>
        </p:spPr>
        <p:txBody>
          <a:bodyPr wrap="none">
            <a:spAutoFit/>
          </a:bodyPr>
          <a:lstStyle/>
          <a:p>
            <a:r>
              <a:rPr lang="en-GB" sz="2200" dirty="0"/>
              <a:t>Does what you do to reduce waste connect to the 4 RS? </a:t>
            </a:r>
          </a:p>
        </p:txBody>
      </p:sp>
    </p:spTree>
    <p:extLst>
      <p:ext uri="{BB962C8B-B14F-4D97-AF65-F5344CB8AC3E}">
        <p14:creationId xmlns:p14="http://schemas.microsoft.com/office/powerpoint/2010/main" val="39227024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55791" y="-53877"/>
            <a:ext cx="3943708" cy="769441"/>
          </a:xfrm>
          <a:prstGeom prst="rect">
            <a:avLst/>
          </a:prstGeom>
        </p:spPr>
        <p:txBody>
          <a:bodyPr wrap="none">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Closing the Loop</a:t>
            </a:r>
          </a:p>
        </p:txBody>
      </p:sp>
      <p:graphicFrame>
        <p:nvGraphicFramePr>
          <p:cNvPr id="3" name="Table 2"/>
          <p:cNvGraphicFramePr>
            <a:graphicFrameLocks noGrp="1"/>
          </p:cNvGraphicFramePr>
          <p:nvPr>
            <p:extLst>
              <p:ext uri="{D42A27DB-BD31-4B8C-83A1-F6EECF244321}">
                <p14:modId xmlns:p14="http://schemas.microsoft.com/office/powerpoint/2010/main" val="835549710"/>
              </p:ext>
            </p:extLst>
          </p:nvPr>
        </p:nvGraphicFramePr>
        <p:xfrm>
          <a:off x="2070280" y="843080"/>
          <a:ext cx="3229377" cy="548640"/>
        </p:xfrm>
        <a:graphic>
          <a:graphicData uri="http://schemas.openxmlformats.org/drawingml/2006/table">
            <a:tbl>
              <a:tblPr/>
              <a:tblGrid>
                <a:gridCol w="3229377">
                  <a:extLst>
                    <a:ext uri="{9D8B030D-6E8A-4147-A177-3AD203B41FA5}">
                      <a16:colId xmlns:a16="http://schemas.microsoft.com/office/drawing/2014/main" val="20000"/>
                    </a:ext>
                  </a:extLst>
                </a:gridCol>
              </a:tblGrid>
              <a:tr h="0">
                <a:tc>
                  <a:txBody>
                    <a:bodyPr/>
                    <a:lstStyle/>
                    <a:p>
                      <a:r>
                        <a:rPr lang="en-GB" sz="3000" b="1" dirty="0">
                          <a:solidFill>
                            <a:srgbClr val="000000"/>
                          </a:solidFill>
                          <a:effectLst/>
                          <a:latin typeface="+mj-lt"/>
                        </a:rPr>
                        <a:t>Linear economy</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991931240"/>
              </p:ext>
            </p:extLst>
          </p:nvPr>
        </p:nvGraphicFramePr>
        <p:xfrm>
          <a:off x="8228107" y="843080"/>
          <a:ext cx="2975020" cy="548640"/>
        </p:xfrm>
        <a:graphic>
          <a:graphicData uri="http://schemas.openxmlformats.org/drawingml/2006/table">
            <a:tbl>
              <a:tblPr/>
              <a:tblGrid>
                <a:gridCol w="2975020">
                  <a:extLst>
                    <a:ext uri="{9D8B030D-6E8A-4147-A177-3AD203B41FA5}">
                      <a16:colId xmlns:a16="http://schemas.microsoft.com/office/drawing/2014/main" val="20000"/>
                    </a:ext>
                  </a:extLst>
                </a:gridCol>
              </a:tblGrid>
              <a:tr h="0">
                <a:tc>
                  <a:txBody>
                    <a:bodyPr/>
                    <a:lstStyle/>
                    <a:p>
                      <a:r>
                        <a:rPr lang="en-GB" sz="3000" b="1" dirty="0">
                          <a:solidFill>
                            <a:srgbClr val="000000"/>
                          </a:solidFill>
                          <a:effectLst/>
                          <a:latin typeface="+mj-lt"/>
                        </a:rPr>
                        <a:t>Circular economy</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239903769"/>
              </p:ext>
            </p:extLst>
          </p:nvPr>
        </p:nvGraphicFramePr>
        <p:xfrm>
          <a:off x="0" y="4594830"/>
          <a:ext cx="12192000" cy="182880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b="0" dirty="0">
                          <a:solidFill>
                            <a:srgbClr val="000000"/>
                          </a:solidFill>
                          <a:effectLst/>
                          <a:latin typeface="+mj-lt"/>
                        </a:rPr>
                        <a:t>Currently we are set up as a linear economy which means we take resources from our environment, make something and when we are done with it we throw it away. To help prevent this issue we need to close the loop and create a circular economy. Where we reuse what we have taken from the environment so we do not need to take anymore. </a:t>
                      </a:r>
                    </a:p>
                    <a:p>
                      <a:endParaRPr lang="en-GB" b="0" dirty="0">
                        <a:solidFill>
                          <a:srgbClr val="000000"/>
                        </a:solidFill>
                        <a:effectLst/>
                        <a:latin typeface="+mj-lt"/>
                      </a:endParaRPr>
                    </a:p>
                    <a:p>
                      <a:r>
                        <a:rPr lang="en-GB" b="0" dirty="0">
                          <a:solidFill>
                            <a:srgbClr val="000000"/>
                          </a:solidFill>
                          <a:effectLst/>
                          <a:latin typeface="+mj-lt"/>
                        </a:rPr>
                        <a:t>Click on the link to watch a video to help you understand what we mean by a circular economy. </a:t>
                      </a:r>
                      <a:endParaRPr lang="en-GB"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en-GB" b="0" dirty="0">
                        <a:effectLst/>
                        <a:latin typeface="+mj-lt"/>
                      </a:endParaRPr>
                    </a:p>
                  </a:txBody>
                  <a:tcPr anchor="ctr">
                    <a:lnL>
                      <a:noFill/>
                    </a:lnL>
                    <a:lnR>
                      <a:noFill/>
                    </a:lnR>
                    <a:lnT>
                      <a:noFill/>
                    </a:lnT>
                    <a:lnB>
                      <a:noFill/>
                    </a:lnB>
                  </a:tcPr>
                </a:tc>
                <a:extLst>
                  <a:ext uri="{0D108BD9-81ED-4DB2-BD59-A6C34878D82A}">
                    <a16:rowId xmlns:a16="http://schemas.microsoft.com/office/drawing/2014/main" val="3306890923"/>
                  </a:ext>
                </a:extLst>
              </a:tr>
            </a:tbl>
          </a:graphicData>
        </a:graphic>
      </p:graphicFrame>
      <p:sp>
        <p:nvSpPr>
          <p:cNvPr id="6" name="Rectangle 5">
            <a:hlinkClick r:id="rId2" action="ppaction://hlinksldjump"/>
          </p:cNvPr>
          <p:cNvSpPr/>
          <p:nvPr/>
        </p:nvSpPr>
        <p:spPr>
          <a:xfrm>
            <a:off x="3351262" y="6423630"/>
            <a:ext cx="4952766" cy="369332"/>
          </a:xfrm>
          <a:prstGeom prst="rect">
            <a:avLst/>
          </a:prstGeom>
          <a:noFill/>
        </p:spPr>
        <p:txBody>
          <a:bodyPr wrap="none">
            <a:spAutoFit/>
          </a:bodyPr>
          <a:lstStyle/>
          <a:p>
            <a:r>
              <a:rPr lang="en-GB" dirty="0">
                <a:hlinkClick r:id="rId3">
                  <a:extLst>
                    <a:ext uri="{A12FA001-AC4F-418D-AE19-62706E023703}">
                      <ahyp:hlinkClr xmlns:ahyp="http://schemas.microsoft.com/office/drawing/2018/hyperlinkcolor" val="tx"/>
                    </a:ext>
                  </a:extLst>
                </a:hlinkClick>
              </a:rPr>
              <a:t>https://www.youtube.com/watch?v=zCRKvDyyHmI</a:t>
            </a:r>
            <a:endParaRPr lang="en-GB" dirty="0"/>
          </a:p>
        </p:txBody>
      </p:sp>
      <p:pic>
        <p:nvPicPr>
          <p:cNvPr id="14" name="Picture 13">
            <a:extLst>
              <a:ext uri="{FF2B5EF4-FFF2-40B4-BE49-F238E27FC236}">
                <a16:creationId xmlns:a16="http://schemas.microsoft.com/office/drawing/2014/main" id="{7EF0E734-7277-8F4A-8E6E-ADB234F52529}"/>
              </a:ext>
            </a:extLst>
          </p:cNvPr>
          <p:cNvPicPr>
            <a:picLocks noChangeAspect="1"/>
          </p:cNvPicPr>
          <p:nvPr/>
        </p:nvPicPr>
        <p:blipFill>
          <a:blip r:embed="rId4"/>
          <a:stretch>
            <a:fillRect/>
          </a:stretch>
        </p:blipFill>
        <p:spPr>
          <a:xfrm>
            <a:off x="751268" y="1978630"/>
            <a:ext cx="5867400" cy="1701800"/>
          </a:xfrm>
          <a:prstGeom prst="rect">
            <a:avLst/>
          </a:prstGeom>
        </p:spPr>
      </p:pic>
      <p:pic>
        <p:nvPicPr>
          <p:cNvPr id="15" name="Picture 14">
            <a:extLst>
              <a:ext uri="{FF2B5EF4-FFF2-40B4-BE49-F238E27FC236}">
                <a16:creationId xmlns:a16="http://schemas.microsoft.com/office/drawing/2014/main" id="{01ADB758-CB0D-0C44-A747-226D7276F30C}"/>
              </a:ext>
            </a:extLst>
          </p:cNvPr>
          <p:cNvPicPr>
            <a:picLocks noChangeAspect="1"/>
          </p:cNvPicPr>
          <p:nvPr/>
        </p:nvPicPr>
        <p:blipFill>
          <a:blip r:embed="rId5"/>
          <a:stretch>
            <a:fillRect/>
          </a:stretch>
        </p:blipFill>
        <p:spPr>
          <a:xfrm>
            <a:off x="8304028" y="1588910"/>
            <a:ext cx="2636588" cy="2636588"/>
          </a:xfrm>
          <a:prstGeom prst="rect">
            <a:avLst/>
          </a:prstGeom>
        </p:spPr>
      </p:pic>
    </p:spTree>
    <p:extLst>
      <p:ext uri="{BB962C8B-B14F-4D97-AF65-F5344CB8AC3E}">
        <p14:creationId xmlns:p14="http://schemas.microsoft.com/office/powerpoint/2010/main" val="10549388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8326" y="17932"/>
            <a:ext cx="7937879" cy="830997"/>
          </a:xfrm>
          <a:prstGeom prst="rect">
            <a:avLst/>
          </a:prstGeom>
        </p:spPr>
        <p:txBody>
          <a:bodyPr wrap="non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So how can you close the loop?</a:t>
            </a:r>
          </a:p>
        </p:txBody>
      </p:sp>
      <p:graphicFrame>
        <p:nvGraphicFramePr>
          <p:cNvPr id="3" name="Table 2"/>
          <p:cNvGraphicFramePr>
            <a:graphicFrameLocks noGrp="1"/>
          </p:cNvGraphicFramePr>
          <p:nvPr>
            <p:extLst>
              <p:ext uri="{D42A27DB-BD31-4B8C-83A1-F6EECF244321}">
                <p14:modId xmlns:p14="http://schemas.microsoft.com/office/powerpoint/2010/main" val="2783634442"/>
              </p:ext>
            </p:extLst>
          </p:nvPr>
        </p:nvGraphicFramePr>
        <p:xfrm>
          <a:off x="271304" y="1331430"/>
          <a:ext cx="7988441" cy="1798320"/>
        </p:xfrm>
        <a:graphic>
          <a:graphicData uri="http://schemas.openxmlformats.org/drawingml/2006/table">
            <a:tbl>
              <a:tblPr/>
              <a:tblGrid>
                <a:gridCol w="7988441">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j-lt"/>
                        </a:rPr>
                        <a:t>To help close the loop, we need big systematic change in how we make and dispose of things we use. However, there are many things you can do to help contribute to the circular economy process. </a:t>
                      </a:r>
                      <a:endParaRPr lang="en-GB" sz="1600"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894946258"/>
              </p:ext>
            </p:extLst>
          </p:nvPr>
        </p:nvGraphicFramePr>
        <p:xfrm>
          <a:off x="1165607" y="5094226"/>
          <a:ext cx="10058400" cy="94488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j-lt"/>
                        </a:rPr>
                        <a:t>Check out the next few pages which will give you some great ideas to help reduce waste and close the loop…</a:t>
                      </a:r>
                      <a:endParaRPr lang="en-GB" sz="1600"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632EA5A4-D934-F548-97D5-347FC0ADDEB5}"/>
              </a:ext>
            </a:extLst>
          </p:cNvPr>
          <p:cNvGraphicFramePr>
            <a:graphicFrameLocks noGrp="1"/>
          </p:cNvGraphicFramePr>
          <p:nvPr>
            <p:extLst>
              <p:ext uri="{D42A27DB-BD31-4B8C-83A1-F6EECF244321}">
                <p14:modId xmlns:p14="http://schemas.microsoft.com/office/powerpoint/2010/main" val="3864192337"/>
              </p:ext>
            </p:extLst>
          </p:nvPr>
        </p:nvGraphicFramePr>
        <p:xfrm>
          <a:off x="271304" y="3405477"/>
          <a:ext cx="7523808" cy="1371600"/>
        </p:xfrm>
        <a:graphic>
          <a:graphicData uri="http://schemas.openxmlformats.org/drawingml/2006/table">
            <a:tbl>
              <a:tblPr/>
              <a:tblGrid>
                <a:gridCol w="7523808">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j-lt"/>
                        </a:rPr>
                        <a:t>You may have realised the things you mentioned before are part of closing the loop? But is there more that you could do?</a:t>
                      </a:r>
                      <a:endParaRPr lang="en-GB" sz="1600"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9" name="Picture 8">
            <a:extLst>
              <a:ext uri="{FF2B5EF4-FFF2-40B4-BE49-F238E27FC236}">
                <a16:creationId xmlns:a16="http://schemas.microsoft.com/office/drawing/2014/main" id="{05DC8609-252F-7944-8211-EF60BCA03B3D}"/>
              </a:ext>
            </a:extLst>
          </p:cNvPr>
          <p:cNvPicPr>
            <a:picLocks noChangeAspect="1"/>
          </p:cNvPicPr>
          <p:nvPr/>
        </p:nvPicPr>
        <p:blipFill>
          <a:blip r:embed="rId2"/>
          <a:stretch>
            <a:fillRect/>
          </a:stretch>
        </p:blipFill>
        <p:spPr>
          <a:xfrm>
            <a:off x="8587419" y="1811456"/>
            <a:ext cx="2636588" cy="2636588"/>
          </a:xfrm>
          <a:prstGeom prst="rect">
            <a:avLst/>
          </a:prstGeom>
        </p:spPr>
      </p:pic>
    </p:spTree>
    <p:extLst>
      <p:ext uri="{BB962C8B-B14F-4D97-AF65-F5344CB8AC3E}">
        <p14:creationId xmlns:p14="http://schemas.microsoft.com/office/powerpoint/2010/main" val="26044172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054394925"/>
              </p:ext>
            </p:extLst>
          </p:nvPr>
        </p:nvGraphicFramePr>
        <p:xfrm>
          <a:off x="0" y="1255086"/>
          <a:ext cx="9628094" cy="2614307"/>
        </p:xfrm>
        <a:graphic>
          <a:graphicData uri="http://schemas.openxmlformats.org/drawingml/2006/table">
            <a:tbl>
              <a:tblPr/>
              <a:tblGrid>
                <a:gridCol w="9628094">
                  <a:extLst>
                    <a:ext uri="{9D8B030D-6E8A-4147-A177-3AD203B41FA5}">
                      <a16:colId xmlns:a16="http://schemas.microsoft.com/office/drawing/2014/main" val="20000"/>
                    </a:ext>
                  </a:extLst>
                </a:gridCol>
              </a:tblGrid>
              <a:tr h="2614307">
                <a:tc>
                  <a:txBody>
                    <a:bodyPr/>
                    <a:lstStyle/>
                    <a:p>
                      <a:pPr marL="0" indent="0" algn="ctr">
                        <a:buFont typeface="Arial" panose="020B0604020202020204" pitchFamily="34" charset="0"/>
                        <a:buNone/>
                      </a:pPr>
                      <a:r>
                        <a:rPr lang="en-GB" sz="3200" b="0" dirty="0">
                          <a:solidFill>
                            <a:srgbClr val="000000"/>
                          </a:solidFill>
                          <a:effectLst/>
                          <a:latin typeface="+mj-lt"/>
                        </a:rPr>
                        <a:t>Can you avoid placing things in landfill?</a:t>
                      </a:r>
                    </a:p>
                    <a:p>
                      <a:pPr marL="0" indent="0" algn="ctr">
                        <a:buFont typeface="Arial" panose="020B0604020202020204" pitchFamily="34" charset="0"/>
                        <a:buNone/>
                      </a:pPr>
                      <a:r>
                        <a:rPr lang="en-GB" sz="3200" b="0" dirty="0">
                          <a:solidFill>
                            <a:srgbClr val="000000"/>
                          </a:solidFill>
                          <a:effectLst/>
                          <a:latin typeface="+mj-lt"/>
                        </a:rPr>
                        <a:t> </a:t>
                      </a:r>
                    </a:p>
                    <a:p>
                      <a:pPr marL="457200" indent="-457200">
                        <a:buFont typeface="Arial" panose="020B0604020202020204" pitchFamily="34" charset="0"/>
                        <a:buChar char="•"/>
                      </a:pPr>
                      <a:r>
                        <a:rPr lang="en-GB" sz="2400" b="0" dirty="0">
                          <a:solidFill>
                            <a:srgbClr val="000000"/>
                          </a:solidFill>
                          <a:effectLst/>
                          <a:latin typeface="+mj-lt"/>
                        </a:rPr>
                        <a:t>Are you reusing a water bottle instead of buying a new one?</a:t>
                      </a:r>
                      <a:endParaRPr lang="en-GB" sz="2400" b="0" dirty="0">
                        <a:effectLst/>
                        <a:latin typeface="+mj-lt"/>
                      </a:endParaRPr>
                    </a:p>
                    <a:p>
                      <a:pPr marL="457200" indent="-457200">
                        <a:buFont typeface="Arial" panose="020B0604020202020204" pitchFamily="34" charset="0"/>
                        <a:buChar char="•"/>
                      </a:pPr>
                      <a:r>
                        <a:rPr lang="en-GB" sz="2400" b="0" dirty="0">
                          <a:solidFill>
                            <a:srgbClr val="000000"/>
                          </a:solidFill>
                          <a:effectLst/>
                          <a:latin typeface="+mj-lt"/>
                        </a:rPr>
                        <a:t>Do you reuse scrap paper in the class?</a:t>
                      </a:r>
                    </a:p>
                    <a:p>
                      <a:pPr marL="457200" indent="-457200">
                        <a:buFont typeface="Arial" panose="020B0604020202020204" pitchFamily="34" charset="0"/>
                        <a:buChar char="•"/>
                      </a:pPr>
                      <a:r>
                        <a:rPr lang="en-GB" sz="2400" b="0" dirty="0">
                          <a:solidFill>
                            <a:srgbClr val="000000"/>
                          </a:solidFill>
                          <a:effectLst/>
                          <a:latin typeface="+mj-lt"/>
                        </a:rPr>
                        <a:t>Can you reuse something to make a new toy like a plastic bottle to make a bubble blower or a glass jar to make a snow globe.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ectangle 3"/>
          <p:cNvSpPr/>
          <p:nvPr/>
        </p:nvSpPr>
        <p:spPr>
          <a:xfrm>
            <a:off x="3172941" y="119921"/>
            <a:ext cx="6590330" cy="830997"/>
          </a:xfrm>
          <a:prstGeom prst="rect">
            <a:avLst/>
          </a:prstGeom>
        </p:spPr>
        <p:txBody>
          <a:bodyPr wrap="none">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Reuse as much as you can</a:t>
            </a:r>
          </a:p>
        </p:txBody>
      </p:sp>
      <p:pic>
        <p:nvPicPr>
          <p:cNvPr id="13313"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25474" y="4548137"/>
            <a:ext cx="1894933" cy="1554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 name="Table 4"/>
          <p:cNvGraphicFramePr>
            <a:graphicFrameLocks noGrp="1"/>
          </p:cNvGraphicFramePr>
          <p:nvPr>
            <p:extLst>
              <p:ext uri="{D42A27DB-BD31-4B8C-83A1-F6EECF244321}">
                <p14:modId xmlns:p14="http://schemas.microsoft.com/office/powerpoint/2010/main" val="2702294850"/>
              </p:ext>
            </p:extLst>
          </p:nvPr>
        </p:nvGraphicFramePr>
        <p:xfrm>
          <a:off x="328076" y="6319611"/>
          <a:ext cx="6149998" cy="457200"/>
        </p:xfrm>
        <a:graphic>
          <a:graphicData uri="http://schemas.openxmlformats.org/drawingml/2006/table">
            <a:tbl>
              <a:tblPr/>
              <a:tblGrid>
                <a:gridCol w="6149998">
                  <a:extLst>
                    <a:ext uri="{9D8B030D-6E8A-4147-A177-3AD203B41FA5}">
                      <a16:colId xmlns:a16="http://schemas.microsoft.com/office/drawing/2014/main" val="20000"/>
                    </a:ext>
                  </a:extLst>
                </a:gridCol>
              </a:tblGrid>
              <a:tr h="0">
                <a:tc>
                  <a:txBody>
                    <a:bodyPr/>
                    <a:lstStyle/>
                    <a:p>
                      <a:r>
                        <a:rPr lang="en-GB" sz="2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Which of the 4Rs does this represent?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321AF994-CDBF-AD4B-B185-958D45549E72}"/>
              </a:ext>
            </a:extLst>
          </p:cNvPr>
          <p:cNvPicPr>
            <a:picLocks noChangeAspect="1"/>
          </p:cNvPicPr>
          <p:nvPr/>
        </p:nvPicPr>
        <p:blipFill>
          <a:blip r:embed="rId3"/>
          <a:stretch>
            <a:fillRect/>
          </a:stretch>
        </p:blipFill>
        <p:spPr>
          <a:xfrm>
            <a:off x="7545919" y="4480850"/>
            <a:ext cx="1028700" cy="1689100"/>
          </a:xfrm>
          <a:prstGeom prst="rect">
            <a:avLst/>
          </a:prstGeom>
        </p:spPr>
      </p:pic>
      <p:pic>
        <p:nvPicPr>
          <p:cNvPr id="8" name="Picture 7">
            <a:extLst>
              <a:ext uri="{FF2B5EF4-FFF2-40B4-BE49-F238E27FC236}">
                <a16:creationId xmlns:a16="http://schemas.microsoft.com/office/drawing/2014/main" id="{008895BA-20EF-9642-ADBF-B2C72FBCCD91}"/>
              </a:ext>
            </a:extLst>
          </p:cNvPr>
          <p:cNvPicPr>
            <a:picLocks noChangeAspect="1"/>
          </p:cNvPicPr>
          <p:nvPr/>
        </p:nvPicPr>
        <p:blipFill rotWithShape="1">
          <a:blip r:embed="rId4"/>
          <a:srcRect t="43922" r="33435"/>
          <a:stretch/>
        </p:blipFill>
        <p:spPr>
          <a:xfrm>
            <a:off x="9628094" y="1143421"/>
            <a:ext cx="2534938" cy="3006962"/>
          </a:xfrm>
          <a:prstGeom prst="rect">
            <a:avLst/>
          </a:prstGeom>
        </p:spPr>
      </p:pic>
    </p:spTree>
    <p:extLst>
      <p:ext uri="{BB962C8B-B14F-4D97-AF65-F5344CB8AC3E}">
        <p14:creationId xmlns:p14="http://schemas.microsoft.com/office/powerpoint/2010/main" val="18140829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83309" y="71080"/>
            <a:ext cx="9983244"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Say NO  to using particular items!</a:t>
            </a:r>
          </a:p>
        </p:txBody>
      </p:sp>
      <p:graphicFrame>
        <p:nvGraphicFramePr>
          <p:cNvPr id="5" name="Table 4"/>
          <p:cNvGraphicFramePr>
            <a:graphicFrameLocks noGrp="1"/>
          </p:cNvGraphicFramePr>
          <p:nvPr>
            <p:extLst>
              <p:ext uri="{D42A27DB-BD31-4B8C-83A1-F6EECF244321}">
                <p14:modId xmlns:p14="http://schemas.microsoft.com/office/powerpoint/2010/main" val="206865552"/>
              </p:ext>
            </p:extLst>
          </p:nvPr>
        </p:nvGraphicFramePr>
        <p:xfrm>
          <a:off x="340454" y="1028213"/>
          <a:ext cx="11468953" cy="822960"/>
        </p:xfrm>
        <a:graphic>
          <a:graphicData uri="http://schemas.openxmlformats.org/drawingml/2006/table">
            <a:tbl>
              <a:tblPr/>
              <a:tblGrid>
                <a:gridCol w="11468953">
                  <a:extLst>
                    <a:ext uri="{9D8B030D-6E8A-4147-A177-3AD203B41FA5}">
                      <a16:colId xmlns:a16="http://schemas.microsoft.com/office/drawing/2014/main" val="20000"/>
                    </a:ext>
                  </a:extLst>
                </a:gridCol>
              </a:tblGrid>
              <a:tr h="0">
                <a:tc>
                  <a:txBody>
                    <a:bodyPr/>
                    <a:lstStyle/>
                    <a:p>
                      <a:r>
                        <a:rPr lang="en-GB" sz="2400" b="0" kern="1200" dirty="0">
                          <a:solidFill>
                            <a:srgbClr val="000000"/>
                          </a:solidFill>
                          <a:effectLst/>
                          <a:latin typeface="+mj-lt"/>
                          <a:ea typeface="+mn-ea"/>
                          <a:cs typeface="+mn-cs"/>
                        </a:rPr>
                        <a:t>Refusing to use or accept something that you know will be wasteful is a very powerful thing to do. As it will be unlikely people will make those particular items in the first place.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2" name="Rectangle 1"/>
          <p:cNvSpPr/>
          <p:nvPr/>
        </p:nvSpPr>
        <p:spPr>
          <a:xfrm>
            <a:off x="242883" y="6386779"/>
            <a:ext cx="5012719" cy="461665"/>
          </a:xfrm>
          <a:prstGeom prst="rect">
            <a:avLst/>
          </a:prstGeom>
        </p:spPr>
        <p:txBody>
          <a:bodyPr wrap="none">
            <a:spAutoFit/>
          </a:bodyPr>
          <a:lstStyle/>
          <a:p>
            <a:r>
              <a:rPr lang="en-GB"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Which of the 4Rs does this represent?</a:t>
            </a:r>
          </a:p>
        </p:txBody>
      </p:sp>
      <p:pic>
        <p:nvPicPr>
          <p:cNvPr id="2050" name="Picture 2" descr="C:\Users\Jess\AppData\Local\Microsoft\Windows\Temporary Internet Files\Content.IE5\ZE51UR9B\mailbox-311518_64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63513" y="3623229"/>
            <a:ext cx="2514168" cy="2888811"/>
          </a:xfrm>
          <a:prstGeom prst="rect">
            <a:avLst/>
          </a:prstGeom>
          <a:noFill/>
          <a:extLst>
            <a:ext uri="{909E8E84-426E-40DD-AFC4-6F175D3DCCD1}">
              <a14:hiddenFill xmlns:a14="http://schemas.microsoft.com/office/drawing/2010/main">
                <a:solidFill>
                  <a:srgbClr val="FFFFFF"/>
                </a:solidFill>
              </a14:hiddenFill>
            </a:ext>
          </a:extLst>
        </p:spPr>
      </p:pic>
      <p:sp>
        <p:nvSpPr>
          <p:cNvPr id="3" name="&quot;No&quot; Symbol 2"/>
          <p:cNvSpPr/>
          <p:nvPr/>
        </p:nvSpPr>
        <p:spPr>
          <a:xfrm>
            <a:off x="2906038" y="71080"/>
            <a:ext cx="946648" cy="873870"/>
          </a:xfrm>
          <a:prstGeom prst="noSmoking">
            <a:avLst>
              <a:gd name="adj" fmla="val 1121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 name="TextBox 5">
            <a:extLst>
              <a:ext uri="{FF2B5EF4-FFF2-40B4-BE49-F238E27FC236}">
                <a16:creationId xmlns:a16="http://schemas.microsoft.com/office/drawing/2014/main" id="{803F1F17-1760-E045-9B6D-C9AC260052B1}"/>
              </a:ext>
            </a:extLst>
          </p:cNvPr>
          <p:cNvSpPr txBox="1"/>
          <p:nvPr/>
        </p:nvSpPr>
        <p:spPr>
          <a:xfrm>
            <a:off x="576442" y="2403032"/>
            <a:ext cx="7169064" cy="3785652"/>
          </a:xfrm>
          <a:prstGeom prst="rect">
            <a:avLst/>
          </a:prstGeom>
          <a:noFill/>
        </p:spPr>
        <p:txBody>
          <a:bodyPr wrap="square" rtlCol="0">
            <a:spAutoFit/>
          </a:bodyPr>
          <a:lstStyle/>
          <a:p>
            <a:pPr marL="342900" indent="-342900">
              <a:buFont typeface="+mj-lt"/>
              <a:buAutoNum type="arabicPeriod"/>
            </a:pPr>
            <a:r>
              <a:rPr lang="en-GB" sz="2400" dirty="0">
                <a:solidFill>
                  <a:srgbClr val="000000"/>
                </a:solidFill>
              </a:rPr>
              <a:t>For example politely place a sign on your door or letter box asking for no junk mail. This will reduce a lot of unnecessary paper and waste.</a:t>
            </a:r>
          </a:p>
          <a:p>
            <a:pPr marL="342900" indent="-342900">
              <a:buFont typeface="+mj-lt"/>
              <a:buAutoNum type="arabicPeriod"/>
            </a:pPr>
            <a:endParaRPr lang="en-GB" sz="2400" dirty="0">
              <a:solidFill>
                <a:srgbClr val="000000"/>
              </a:solidFill>
            </a:endParaRPr>
          </a:p>
          <a:p>
            <a:pPr marL="342900" indent="-342900">
              <a:buFont typeface="+mj-lt"/>
              <a:buAutoNum type="arabicPeriod"/>
            </a:pPr>
            <a:r>
              <a:rPr lang="en-GB" sz="2400" dirty="0">
                <a:solidFill>
                  <a:srgbClr val="000000"/>
                </a:solidFill>
              </a:rPr>
              <a:t>Refuse plastic bags from the shops when you buy goods and bring your own bags. </a:t>
            </a:r>
          </a:p>
          <a:p>
            <a:pPr marL="342900" indent="-342900">
              <a:buFont typeface="+mj-lt"/>
              <a:buAutoNum type="arabicPeriod"/>
            </a:pPr>
            <a:endParaRPr lang="en-GB" sz="2400" dirty="0">
              <a:solidFill>
                <a:srgbClr val="000000"/>
              </a:solidFill>
            </a:endParaRPr>
          </a:p>
          <a:p>
            <a:pPr marL="342900" indent="-342900">
              <a:buFont typeface="+mj-lt"/>
              <a:buAutoNum type="arabicPeriod"/>
            </a:pPr>
            <a:r>
              <a:rPr lang="en-GB" sz="2400" dirty="0">
                <a:solidFill>
                  <a:srgbClr val="000000"/>
                </a:solidFill>
              </a:rPr>
              <a:t>Refuse plastic straws. </a:t>
            </a:r>
          </a:p>
          <a:p>
            <a:pPr marL="342900" indent="-342900">
              <a:buFont typeface="+mj-lt"/>
              <a:buAutoNum type="arabicPeriod"/>
            </a:pPr>
            <a:endParaRPr lang="en-GB" sz="2400" dirty="0">
              <a:solidFill>
                <a:srgbClr val="000000"/>
              </a:solidFill>
            </a:endParaRPr>
          </a:p>
          <a:p>
            <a:pPr marL="342900" indent="-342900">
              <a:buFont typeface="+mj-lt"/>
              <a:buAutoNum type="arabicPeriod"/>
            </a:pPr>
            <a:r>
              <a:rPr lang="en-GB" sz="2400" dirty="0">
                <a:solidFill>
                  <a:srgbClr val="000000"/>
                </a:solidFill>
              </a:rPr>
              <a:t>Refuse plastic cutlery and bring your own.  </a:t>
            </a:r>
          </a:p>
        </p:txBody>
      </p:sp>
    </p:spTree>
    <p:extLst>
      <p:ext uri="{BB962C8B-B14F-4D97-AF65-F5344CB8AC3E}">
        <p14:creationId xmlns:p14="http://schemas.microsoft.com/office/powerpoint/2010/main" val="3595170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4072" y="17842"/>
            <a:ext cx="5273431" cy="769441"/>
          </a:xfrm>
          <a:prstGeom prst="rect">
            <a:avLst/>
          </a:prstGeom>
        </p:spPr>
        <p:txBody>
          <a:bodyPr wrap="none">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Carefully recycle items</a:t>
            </a:r>
          </a:p>
        </p:txBody>
      </p:sp>
      <p:graphicFrame>
        <p:nvGraphicFramePr>
          <p:cNvPr id="6" name="Table 5"/>
          <p:cNvGraphicFramePr>
            <a:graphicFrameLocks noGrp="1"/>
          </p:cNvGraphicFramePr>
          <p:nvPr>
            <p:extLst>
              <p:ext uri="{D42A27DB-BD31-4B8C-83A1-F6EECF244321}">
                <p14:modId xmlns:p14="http://schemas.microsoft.com/office/powerpoint/2010/main" val="2197651508"/>
              </p:ext>
            </p:extLst>
          </p:nvPr>
        </p:nvGraphicFramePr>
        <p:xfrm>
          <a:off x="1021587" y="1446557"/>
          <a:ext cx="10058400" cy="118872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j-lt"/>
                        </a:rPr>
                        <a:t>Ensure you recycle all your rubbish carefully. Not everything can be thrown into one recycling bin. You may need to take an old laptop, mobile, washing machine or computer to a special place for it to be recycled. </a:t>
                      </a:r>
                      <a:endParaRPr lang="en-GB" sz="2400"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ectangle 3"/>
          <p:cNvSpPr/>
          <p:nvPr/>
        </p:nvSpPr>
        <p:spPr>
          <a:xfrm>
            <a:off x="271757" y="6373900"/>
            <a:ext cx="5012719" cy="461665"/>
          </a:xfrm>
          <a:prstGeom prst="rect">
            <a:avLst/>
          </a:prstGeom>
        </p:spPr>
        <p:txBody>
          <a:bodyPr wrap="none">
            <a:spAutoFit/>
          </a:bodyPr>
          <a:lstStyle/>
          <a:p>
            <a:r>
              <a:rPr lang="en-GB"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Which of the 4Rs does this represent?</a:t>
            </a:r>
          </a:p>
        </p:txBody>
      </p:sp>
      <p:pic>
        <p:nvPicPr>
          <p:cNvPr id="5" name="Picture 4">
            <a:extLst>
              <a:ext uri="{FF2B5EF4-FFF2-40B4-BE49-F238E27FC236}">
                <a16:creationId xmlns:a16="http://schemas.microsoft.com/office/drawing/2014/main" id="{B5FB1EA1-C6A2-9240-9F63-423ADAE80A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1990" y="4163583"/>
            <a:ext cx="1229904" cy="1663569"/>
          </a:xfrm>
          <a:prstGeom prst="rect">
            <a:avLst/>
          </a:prstGeom>
        </p:spPr>
      </p:pic>
      <p:pic>
        <p:nvPicPr>
          <p:cNvPr id="8" name="Picture 7">
            <a:extLst>
              <a:ext uri="{FF2B5EF4-FFF2-40B4-BE49-F238E27FC236}">
                <a16:creationId xmlns:a16="http://schemas.microsoft.com/office/drawing/2014/main" id="{564DD5C9-AE4B-E548-AE71-E36C2B498C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819" y="4161033"/>
            <a:ext cx="1233675" cy="1668670"/>
          </a:xfrm>
          <a:prstGeom prst="rect">
            <a:avLst/>
          </a:prstGeom>
        </p:spPr>
      </p:pic>
      <p:pic>
        <p:nvPicPr>
          <p:cNvPr id="10" name="Picture 9">
            <a:extLst>
              <a:ext uri="{FF2B5EF4-FFF2-40B4-BE49-F238E27FC236}">
                <a16:creationId xmlns:a16="http://schemas.microsoft.com/office/drawing/2014/main" id="{EEA6BFDC-00BC-684B-895C-13E60B2A0A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9189" y="4161033"/>
            <a:ext cx="1233675" cy="1668670"/>
          </a:xfrm>
          <a:prstGeom prst="rect">
            <a:avLst/>
          </a:prstGeom>
        </p:spPr>
      </p:pic>
      <p:pic>
        <p:nvPicPr>
          <p:cNvPr id="12" name="Picture 11">
            <a:extLst>
              <a:ext uri="{FF2B5EF4-FFF2-40B4-BE49-F238E27FC236}">
                <a16:creationId xmlns:a16="http://schemas.microsoft.com/office/drawing/2014/main" id="{A4D4426F-BE80-5840-B1F5-97FAEFA36A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0776" y="4162126"/>
            <a:ext cx="1228284" cy="1661379"/>
          </a:xfrm>
          <a:prstGeom prst="rect">
            <a:avLst/>
          </a:prstGeom>
        </p:spPr>
      </p:pic>
      <p:pic>
        <p:nvPicPr>
          <p:cNvPr id="14" name="Picture 13">
            <a:extLst>
              <a:ext uri="{FF2B5EF4-FFF2-40B4-BE49-F238E27FC236}">
                <a16:creationId xmlns:a16="http://schemas.microsoft.com/office/drawing/2014/main" id="{7671017B-E0DF-0944-B759-2A57AA7A3D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55105" y="4171731"/>
            <a:ext cx="1221183" cy="1651774"/>
          </a:xfrm>
          <a:prstGeom prst="rect">
            <a:avLst/>
          </a:prstGeom>
        </p:spPr>
      </p:pic>
      <p:pic>
        <p:nvPicPr>
          <p:cNvPr id="16" name="Picture 15">
            <a:extLst>
              <a:ext uri="{FF2B5EF4-FFF2-40B4-BE49-F238E27FC236}">
                <a16:creationId xmlns:a16="http://schemas.microsoft.com/office/drawing/2014/main" id="{FA490BCE-7686-1A44-BE7F-697A34E0FE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34135" y="4164677"/>
            <a:ext cx="1228284" cy="1661379"/>
          </a:xfrm>
          <a:prstGeom prst="rect">
            <a:avLst/>
          </a:prstGeom>
        </p:spPr>
      </p:pic>
    </p:spTree>
    <p:extLst>
      <p:ext uri="{BB962C8B-B14F-4D97-AF65-F5344CB8AC3E}">
        <p14:creationId xmlns:p14="http://schemas.microsoft.com/office/powerpoint/2010/main" val="36453185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31930</TotalTime>
  <Words>1359</Words>
  <Application>Microsoft Macintosh PowerPoint</Application>
  <PresentationFormat>Widescreen</PresentationFormat>
  <Paragraphs>96</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proxima_nova_bold</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111</cp:revision>
  <dcterms:created xsi:type="dcterms:W3CDTF">2015-12-16T03:40:36Z</dcterms:created>
  <dcterms:modified xsi:type="dcterms:W3CDTF">2021-10-09T09:17:09Z</dcterms:modified>
</cp:coreProperties>
</file>